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1"/>
  </p:notesMasterIdLst>
  <p:sldIdLst>
    <p:sldId id="276" r:id="rId6"/>
    <p:sldId id="285" r:id="rId7"/>
    <p:sldId id="257" r:id="rId8"/>
    <p:sldId id="265"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44787A-B805-432E-8635-E184AE3F7F1A}" v="1" dt="2020-12-07T18:46:13.5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3601" autoAdjust="0"/>
  </p:normalViewPr>
  <p:slideViewPr>
    <p:cSldViewPr snapToGrid="0">
      <p:cViewPr varScale="1">
        <p:scale>
          <a:sx n="88" d="100"/>
          <a:sy n="88" d="100"/>
        </p:scale>
        <p:origin x="351" y="33"/>
      </p:cViewPr>
      <p:guideLst/>
    </p:cSldViewPr>
  </p:slideViewPr>
  <p:outlineViewPr>
    <p:cViewPr>
      <p:scale>
        <a:sx n="33" d="100"/>
        <a:sy n="33" d="100"/>
      </p:scale>
      <p:origin x="0" y="-843"/>
    </p:cViewPr>
  </p:outlineViewPr>
  <p:notesTextViewPr>
    <p:cViewPr>
      <p:scale>
        <a:sx n="1" d="1"/>
        <a:sy n="1" d="1"/>
      </p:scale>
      <p:origin x="0" y="0"/>
    </p:cViewPr>
  </p:notesTextViewPr>
  <p:notesViewPr>
    <p:cSldViewPr snapToGrid="0">
      <p:cViewPr varScale="1">
        <p:scale>
          <a:sx n="70" d="100"/>
          <a:sy n="70" d="100"/>
        </p:scale>
        <p:origin x="2547"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Pigg" userId="36b592a7-63ac-4f01-b591-f325efeecbbb" providerId="ADAL" clId="{08344D2F-51D7-4E00-9F0B-7FF0B874E38F}"/>
    <pc:docChg chg="delSld">
      <pc:chgData name="Jason Pigg" userId="36b592a7-63ac-4f01-b591-f325efeecbbb" providerId="ADAL" clId="{08344D2F-51D7-4E00-9F0B-7FF0B874E38F}" dt="2020-12-07T17:03:52.630" v="1" actId="47"/>
      <pc:docMkLst>
        <pc:docMk/>
      </pc:docMkLst>
      <pc:sldChg chg="del">
        <pc:chgData name="Jason Pigg" userId="36b592a7-63ac-4f01-b591-f325efeecbbb" providerId="ADAL" clId="{08344D2F-51D7-4E00-9F0B-7FF0B874E38F}" dt="2020-12-07T17:03:41.593" v="0" actId="2696"/>
        <pc:sldMkLst>
          <pc:docMk/>
          <pc:sldMk cId="3801262474" sldId="256"/>
        </pc:sldMkLst>
      </pc:sldChg>
      <pc:sldChg chg="del">
        <pc:chgData name="Jason Pigg" userId="36b592a7-63ac-4f01-b591-f325efeecbbb" providerId="ADAL" clId="{08344D2F-51D7-4E00-9F0B-7FF0B874E38F}" dt="2020-12-07T17:03:52.630" v="1" actId="47"/>
        <pc:sldMkLst>
          <pc:docMk/>
          <pc:sldMk cId="3275567045" sldId="264"/>
        </pc:sldMkLst>
      </pc:sldChg>
      <pc:sldChg chg="del">
        <pc:chgData name="Jason Pigg" userId="36b592a7-63ac-4f01-b591-f325efeecbbb" providerId="ADAL" clId="{08344D2F-51D7-4E00-9F0B-7FF0B874E38F}" dt="2020-12-07T17:03:52.630" v="1" actId="47"/>
        <pc:sldMkLst>
          <pc:docMk/>
          <pc:sldMk cId="3019367594" sldId="272"/>
        </pc:sldMkLst>
      </pc:sldChg>
      <pc:sldChg chg="del">
        <pc:chgData name="Jason Pigg" userId="36b592a7-63ac-4f01-b591-f325efeecbbb" providerId="ADAL" clId="{08344D2F-51D7-4E00-9F0B-7FF0B874E38F}" dt="2020-12-07T17:03:52.630" v="1" actId="47"/>
        <pc:sldMkLst>
          <pc:docMk/>
          <pc:sldMk cId="2307450819" sldId="278"/>
        </pc:sldMkLst>
      </pc:sldChg>
      <pc:sldChg chg="del">
        <pc:chgData name="Jason Pigg" userId="36b592a7-63ac-4f01-b591-f325efeecbbb" providerId="ADAL" clId="{08344D2F-51D7-4E00-9F0B-7FF0B874E38F}" dt="2020-12-07T17:03:52.630" v="1" actId="47"/>
        <pc:sldMkLst>
          <pc:docMk/>
          <pc:sldMk cId="3301587076" sldId="281"/>
        </pc:sldMkLst>
      </pc:sldChg>
      <pc:sldChg chg="del">
        <pc:chgData name="Jason Pigg" userId="36b592a7-63ac-4f01-b591-f325efeecbbb" providerId="ADAL" clId="{08344D2F-51D7-4E00-9F0B-7FF0B874E38F}" dt="2020-12-07T17:03:41.593" v="0" actId="2696"/>
        <pc:sldMkLst>
          <pc:docMk/>
          <pc:sldMk cId="2265717568" sldId="282"/>
        </pc:sldMkLst>
      </pc:sldChg>
      <pc:sldChg chg="del">
        <pc:chgData name="Jason Pigg" userId="36b592a7-63ac-4f01-b591-f325efeecbbb" providerId="ADAL" clId="{08344D2F-51D7-4E00-9F0B-7FF0B874E38F}" dt="2020-12-07T17:03:41.593" v="0" actId="2696"/>
        <pc:sldMkLst>
          <pc:docMk/>
          <pc:sldMk cId="1919777733" sldId="283"/>
        </pc:sldMkLst>
      </pc:sldChg>
      <pc:sldChg chg="del">
        <pc:chgData name="Jason Pigg" userId="36b592a7-63ac-4f01-b591-f325efeecbbb" providerId="ADAL" clId="{08344D2F-51D7-4E00-9F0B-7FF0B874E38F}" dt="2020-12-07T17:03:41.593" v="0" actId="2696"/>
        <pc:sldMkLst>
          <pc:docMk/>
          <pc:sldMk cId="236694598" sldId="284"/>
        </pc:sldMkLst>
      </pc:sldChg>
      <pc:sldChg chg="del">
        <pc:chgData name="Jason Pigg" userId="36b592a7-63ac-4f01-b591-f325efeecbbb" providerId="ADAL" clId="{08344D2F-51D7-4E00-9F0B-7FF0B874E38F}" dt="2020-12-07T17:03:52.630" v="1" actId="47"/>
        <pc:sldMkLst>
          <pc:docMk/>
          <pc:sldMk cId="4052906515" sldId="287"/>
        </pc:sldMkLst>
      </pc:sldChg>
      <pc:sldChg chg="del">
        <pc:chgData name="Jason Pigg" userId="36b592a7-63ac-4f01-b591-f325efeecbbb" providerId="ADAL" clId="{08344D2F-51D7-4E00-9F0B-7FF0B874E38F}" dt="2020-12-07T17:03:52.630" v="1" actId="47"/>
        <pc:sldMkLst>
          <pc:docMk/>
          <pc:sldMk cId="2341691096" sldId="288"/>
        </pc:sldMkLst>
      </pc:sldChg>
      <pc:sldChg chg="del">
        <pc:chgData name="Jason Pigg" userId="36b592a7-63ac-4f01-b591-f325efeecbbb" providerId="ADAL" clId="{08344D2F-51D7-4E00-9F0B-7FF0B874E38F}" dt="2020-12-07T17:03:52.630" v="1" actId="47"/>
        <pc:sldMkLst>
          <pc:docMk/>
          <pc:sldMk cId="4091623087" sldId="289"/>
        </pc:sldMkLst>
      </pc:sldChg>
      <pc:sldChg chg="del">
        <pc:chgData name="Jason Pigg" userId="36b592a7-63ac-4f01-b591-f325efeecbbb" providerId="ADAL" clId="{08344D2F-51D7-4E00-9F0B-7FF0B874E38F}" dt="2020-12-07T17:03:52.630" v="1" actId="47"/>
        <pc:sldMkLst>
          <pc:docMk/>
          <pc:sldMk cId="1671396928" sldId="290"/>
        </pc:sldMkLst>
      </pc:sldChg>
      <pc:sldChg chg="del">
        <pc:chgData name="Jason Pigg" userId="36b592a7-63ac-4f01-b591-f325efeecbbb" providerId="ADAL" clId="{08344D2F-51D7-4E00-9F0B-7FF0B874E38F}" dt="2020-12-07T17:03:52.630" v="1" actId="47"/>
        <pc:sldMkLst>
          <pc:docMk/>
          <pc:sldMk cId="1110682889" sldId="291"/>
        </pc:sldMkLst>
      </pc:sldChg>
      <pc:sldChg chg="del">
        <pc:chgData name="Jason Pigg" userId="36b592a7-63ac-4f01-b591-f325efeecbbb" providerId="ADAL" clId="{08344D2F-51D7-4E00-9F0B-7FF0B874E38F}" dt="2020-12-07T17:03:41.593" v="0" actId="2696"/>
        <pc:sldMkLst>
          <pc:docMk/>
          <pc:sldMk cId="175857145" sldId="292"/>
        </pc:sldMkLst>
      </pc:sldChg>
      <pc:sldChg chg="del">
        <pc:chgData name="Jason Pigg" userId="36b592a7-63ac-4f01-b591-f325efeecbbb" providerId="ADAL" clId="{08344D2F-51D7-4E00-9F0B-7FF0B874E38F}" dt="2020-12-07T17:03:41.593" v="0" actId="2696"/>
        <pc:sldMkLst>
          <pc:docMk/>
          <pc:sldMk cId="2517734620" sldId="293"/>
        </pc:sldMkLst>
      </pc:sldChg>
      <pc:sldChg chg="del">
        <pc:chgData name="Jason Pigg" userId="36b592a7-63ac-4f01-b591-f325efeecbbb" providerId="ADAL" clId="{08344D2F-51D7-4E00-9F0B-7FF0B874E38F}" dt="2020-12-07T17:03:52.630" v="1" actId="47"/>
        <pc:sldMkLst>
          <pc:docMk/>
          <pc:sldMk cId="357258814" sldId="294"/>
        </pc:sldMkLst>
      </pc:sldChg>
      <pc:sldChg chg="del">
        <pc:chgData name="Jason Pigg" userId="36b592a7-63ac-4f01-b591-f325efeecbbb" providerId="ADAL" clId="{08344D2F-51D7-4E00-9F0B-7FF0B874E38F}" dt="2020-12-07T17:03:52.630" v="1" actId="47"/>
        <pc:sldMkLst>
          <pc:docMk/>
          <pc:sldMk cId="4075481694" sldId="295"/>
        </pc:sldMkLst>
      </pc:sldChg>
      <pc:sldChg chg="del">
        <pc:chgData name="Jason Pigg" userId="36b592a7-63ac-4f01-b591-f325efeecbbb" providerId="ADAL" clId="{08344D2F-51D7-4E00-9F0B-7FF0B874E38F}" dt="2020-12-07T17:03:41.593" v="0" actId="2696"/>
        <pc:sldMkLst>
          <pc:docMk/>
          <pc:sldMk cId="1134882123"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72D31-5582-49E2-B6CB-E45008DE6334}" type="datetimeFigureOut">
              <a:rPr lang="en-US" smtClean="0"/>
              <a:t>12/7/2020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F35E4-BE05-437A-9B63-BD6B5CCFFB91}" type="slidenum">
              <a:rPr lang="en-US" smtClean="0"/>
              <a:t>‹#›</a:t>
            </a:fld>
            <a:endParaRPr lang="en-US"/>
          </a:p>
        </p:txBody>
      </p:sp>
    </p:spTree>
    <p:extLst>
      <p:ext uri="{BB962C8B-B14F-4D97-AF65-F5344CB8AC3E}">
        <p14:creationId xmlns:p14="http://schemas.microsoft.com/office/powerpoint/2010/main" val="151510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Transition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0760D3-A828-4C3E-80E4-C5190AB5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92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Discuss at a high level how a Virtual Meeting should still have a focus on Scout development and advancement.  They don’t have to be just filler because they are virtual.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Put an emphasis on the value of communication to parents.  Communication needs to be early enough for parents to plan and to see the value of the activity.  Make plans for materials needed and how to get them to the Scouts.  Options include:</a:t>
            </a:r>
          </a:p>
          <a:p>
            <a:pPr lvl="0"/>
            <a:r>
              <a:rPr lang="en-US" sz="1200" kern="1200" dirty="0">
                <a:solidFill>
                  <a:schemeClr val="tx1"/>
                </a:solidFill>
                <a:effectLst/>
                <a:latin typeface="+mn-lt"/>
                <a:ea typeface="+mn-ea"/>
                <a:cs typeface="+mn-cs"/>
              </a:rPr>
              <a:t>-Having parents gather them themselves</a:t>
            </a:r>
          </a:p>
          <a:p>
            <a:pPr lvl="0"/>
            <a:r>
              <a:rPr lang="en-US" sz="1200" kern="1200" dirty="0">
                <a:solidFill>
                  <a:schemeClr val="tx1"/>
                </a:solidFill>
                <a:effectLst/>
                <a:latin typeface="+mn-lt"/>
                <a:ea typeface="+mn-ea"/>
                <a:cs typeface="+mn-cs"/>
              </a:rPr>
              <a:t>-Have the Den gather them and deliver</a:t>
            </a:r>
          </a:p>
          <a:p>
            <a:pPr lvl="0"/>
            <a:r>
              <a:rPr lang="en-US" sz="1200" kern="1200" dirty="0">
                <a:solidFill>
                  <a:schemeClr val="tx1"/>
                </a:solidFill>
                <a:effectLst/>
                <a:latin typeface="+mn-lt"/>
                <a:ea typeface="+mn-ea"/>
                <a:cs typeface="+mn-cs"/>
              </a:rPr>
              <a:t>-Have the Den gather them and make available for pickup</a:t>
            </a:r>
          </a:p>
        </p:txBody>
      </p:sp>
      <p:sp>
        <p:nvSpPr>
          <p:cNvPr id="4" name="Slide Number Placeholder 3"/>
          <p:cNvSpPr>
            <a:spLocks noGrp="1"/>
          </p:cNvSpPr>
          <p:nvPr>
            <p:ph type="sldNum" sz="quarter" idx="5"/>
          </p:nvPr>
        </p:nvSpPr>
        <p:spPr/>
        <p:txBody>
          <a:bodyPr/>
          <a:lstStyle/>
          <a:p>
            <a:fld id="{E80760D3-A828-4C3E-80E4-C5190AB50392}" type="slidenum">
              <a:rPr lang="en-US" smtClean="0"/>
              <a:t>2</a:t>
            </a:fld>
            <a:endParaRPr lang="en-US"/>
          </a:p>
        </p:txBody>
      </p:sp>
    </p:spTree>
    <p:extLst>
      <p:ext uri="{BB962C8B-B14F-4D97-AF65-F5344CB8AC3E}">
        <p14:creationId xmlns:p14="http://schemas.microsoft.com/office/powerpoint/2010/main" val="616747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Short video helps were created for every Cub Scout Adventure this summer.  These videos do not replace a den meeting but can help a Den build or instruct a virtual meeting.  Many of the videos walk through some of the activities.  Den leaders can watch these videos to get ideas, send them to parents to help explain how an activity will go, or show them in the Den meeting.  </a:t>
            </a:r>
          </a:p>
          <a:p>
            <a:endParaRPr lang="en-US" dirty="0"/>
          </a:p>
          <a:p>
            <a:r>
              <a:rPr lang="en-US" dirty="0"/>
              <a:t>These videos are available to anyone at the link listed. </a:t>
            </a:r>
          </a:p>
        </p:txBody>
      </p:sp>
      <p:sp>
        <p:nvSpPr>
          <p:cNvPr id="4" name="Slide Number Placeholder 3"/>
          <p:cNvSpPr>
            <a:spLocks noGrp="1"/>
          </p:cNvSpPr>
          <p:nvPr>
            <p:ph type="sldNum" sz="quarter" idx="5"/>
          </p:nvPr>
        </p:nvSpPr>
        <p:spPr/>
        <p:txBody>
          <a:bodyPr/>
          <a:lstStyle/>
          <a:p>
            <a:fld id="{33BF35E4-BE05-437A-9B63-BD6B5CCFFB91}" type="slidenum">
              <a:rPr lang="en-US" smtClean="0"/>
              <a:t>3</a:t>
            </a:fld>
            <a:endParaRPr lang="en-US"/>
          </a:p>
        </p:txBody>
      </p:sp>
    </p:spTree>
    <p:extLst>
      <p:ext uri="{BB962C8B-B14F-4D97-AF65-F5344CB8AC3E}">
        <p14:creationId xmlns:p14="http://schemas.microsoft.com/office/powerpoint/2010/main" val="485123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Virtual Den meetings should still have all the aspects of a normal meeting.  Have an opening and a closing.  Cover important announcements.  Make sure Scouts understand what they have accomplished in the meeting with the activity. </a:t>
            </a:r>
          </a:p>
        </p:txBody>
      </p:sp>
      <p:sp>
        <p:nvSpPr>
          <p:cNvPr id="4" name="Slide Number Placeholder 3"/>
          <p:cNvSpPr>
            <a:spLocks noGrp="1"/>
          </p:cNvSpPr>
          <p:nvPr>
            <p:ph type="sldNum" sz="quarter" idx="5"/>
          </p:nvPr>
        </p:nvSpPr>
        <p:spPr/>
        <p:txBody>
          <a:bodyPr/>
          <a:lstStyle/>
          <a:p>
            <a:fld id="{33BF35E4-BE05-437A-9B63-BD6B5CCFFB91}" type="slidenum">
              <a:rPr lang="en-US" smtClean="0"/>
              <a:t>4</a:t>
            </a:fld>
            <a:endParaRPr lang="en-US"/>
          </a:p>
        </p:txBody>
      </p:sp>
    </p:spTree>
    <p:extLst>
      <p:ext uri="{BB962C8B-B14F-4D97-AF65-F5344CB8AC3E}">
        <p14:creationId xmlns:p14="http://schemas.microsoft.com/office/powerpoint/2010/main" val="3257706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Discuss at a high level how a Virtual Meeting should still have a focus on Scout development and advancement.  They don’t have to be just filler because they are virtual.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Put an emphasis on the value of communication to parents.  Communication needs to be early enough for parents to plan and to see the value of the activity.  Make plans for materials needed and how to get them to the Scouts.  Options include:</a:t>
            </a:r>
          </a:p>
          <a:p>
            <a:pPr lvl="0"/>
            <a:r>
              <a:rPr lang="en-US" sz="1200" kern="1200" dirty="0">
                <a:solidFill>
                  <a:schemeClr val="tx1"/>
                </a:solidFill>
                <a:effectLst/>
                <a:latin typeface="+mn-lt"/>
                <a:ea typeface="+mn-ea"/>
                <a:cs typeface="+mn-cs"/>
              </a:rPr>
              <a:t>-Having parents gather them themselves</a:t>
            </a:r>
          </a:p>
          <a:p>
            <a:pPr lvl="0"/>
            <a:r>
              <a:rPr lang="en-US" sz="1200" kern="1200" dirty="0">
                <a:solidFill>
                  <a:schemeClr val="tx1"/>
                </a:solidFill>
                <a:effectLst/>
                <a:latin typeface="+mn-lt"/>
                <a:ea typeface="+mn-ea"/>
                <a:cs typeface="+mn-cs"/>
              </a:rPr>
              <a:t>-Have the Den gather them and deliver</a:t>
            </a:r>
          </a:p>
          <a:p>
            <a:pPr lvl="0"/>
            <a:r>
              <a:rPr lang="en-US" sz="1200" kern="1200" dirty="0">
                <a:solidFill>
                  <a:schemeClr val="tx1"/>
                </a:solidFill>
                <a:effectLst/>
                <a:latin typeface="+mn-lt"/>
                <a:ea typeface="+mn-ea"/>
                <a:cs typeface="+mn-cs"/>
              </a:rPr>
              <a:t>-Have the Den gather them and make available for pickup</a:t>
            </a:r>
          </a:p>
        </p:txBody>
      </p:sp>
      <p:sp>
        <p:nvSpPr>
          <p:cNvPr id="4" name="Slide Number Placeholder 3"/>
          <p:cNvSpPr>
            <a:spLocks noGrp="1"/>
          </p:cNvSpPr>
          <p:nvPr>
            <p:ph type="sldNum" sz="quarter" idx="5"/>
          </p:nvPr>
        </p:nvSpPr>
        <p:spPr/>
        <p:txBody>
          <a:bodyPr/>
          <a:lstStyle/>
          <a:p>
            <a:fld id="{E80760D3-A828-4C3E-80E4-C5190AB50392}" type="slidenum">
              <a:rPr lang="en-US" smtClean="0"/>
              <a:t>5</a:t>
            </a:fld>
            <a:endParaRPr lang="en-US"/>
          </a:p>
        </p:txBody>
      </p:sp>
    </p:spTree>
    <p:extLst>
      <p:ext uri="{BB962C8B-B14F-4D97-AF65-F5344CB8AC3E}">
        <p14:creationId xmlns:p14="http://schemas.microsoft.com/office/powerpoint/2010/main" val="227528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CA25-AF5E-483F-B9CB-C4B3EE9643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DD3E00-521E-4B3E-A6F1-5D9EE87E5A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DBF29B-FFB6-49E0-BC4E-FD6C53159485}"/>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D916B09E-B9E2-4B97-B0A3-62B18BCB63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006BE-30CE-498E-A8AE-A2BA0750F053}"/>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78272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0D59-7ED6-4BC7-BC8A-C030ABDED6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23AAC9-BB24-478A-8E45-31BD19291C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7FB5E-B717-4A01-9CA9-DD1748C41E2F}"/>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928B9654-E5BB-4E00-8A19-6F7F4AD48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B50C8-1EA7-4047-A804-34B719563C68}"/>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55266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09AF0F-76E3-4A82-86C1-62EB034799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C0477E-B724-445B-A7F8-586E47FF48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2DCC7-D71D-45E1-97A3-8839EC8532A9}"/>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8B4EADB0-FFC1-4C1A-8B18-938CE9B97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160D-C02B-4A7E-9391-4E616C64AB29}"/>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76976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43D1-57D1-4521-98C9-3294B69786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B6E2CE-4238-465B-B853-BAA84E5CCB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58E5E6-417D-412C-88B2-1D61604ECB66}"/>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8FA32CDB-7C81-413F-B04D-EDED750C4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E3E98-B397-47B6-BC2E-8F5A21FACF18}"/>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4242193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B504-6F5E-4FCD-A0CB-0E99AC111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F7BBBD-AD6F-4AB3-A151-C003993C01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3BC7E-11D5-498B-B293-096CF1ACEDEF}"/>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10203418-839F-4903-8503-9F9026E1E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D5986-E91B-4BE4-8903-482D877D03A6}"/>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803106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1279-0F8A-4D94-8CB7-C4EAB46BA3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A346AD-E1A8-4F0F-BD49-F4B4CCBB2E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CD9BE0-D847-40AC-9F56-FCF804725874}"/>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7BF492BA-FDB7-445F-AD8D-579F38046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492D4-4290-4F99-AAC9-66EB0248AD22}"/>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56551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4E1CF-EFA9-4201-A24E-2D8A6CA627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9AC884-A03D-41C4-9198-DA813B4B28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AC69B6-FACC-433C-84EC-3DEE52CAC2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22CBC5-A5B7-4B60-8EA6-A38B3DE280D2}"/>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6F54A3A5-4C19-4332-BB7F-93DE35D36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71A264-B1CC-42D5-9FD8-0B7EC3767FCD}"/>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3144983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A8F1-CF62-4CCB-9047-B571225C21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B76EAA-DF59-4A3E-82CF-EED50968A8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1EEBFA-FD48-4B5C-A64B-818594092B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6FD6F7-4DD1-4C24-BA77-25B3206ADF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DBD66-4ABC-48E2-AD2A-555A1D6299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30802A-3A73-4E65-A850-BC39624FB9E9}"/>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8" name="Footer Placeholder 7">
            <a:extLst>
              <a:ext uri="{FF2B5EF4-FFF2-40B4-BE49-F238E27FC236}">
                <a16:creationId xmlns:a16="http://schemas.microsoft.com/office/drawing/2014/main" id="{29485E38-5B6B-4695-9735-F527A490A7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FD2633-A7BE-4E31-BA6D-A9FA16BB1A38}"/>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305373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03548-DA9C-4D23-BE81-8EF81372F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E33FEC-872B-4525-8F5A-A1C56971A181}"/>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4" name="Footer Placeholder 3">
            <a:extLst>
              <a:ext uri="{FF2B5EF4-FFF2-40B4-BE49-F238E27FC236}">
                <a16:creationId xmlns:a16="http://schemas.microsoft.com/office/drawing/2014/main" id="{812C760C-A173-44E4-9ED9-410E7DF773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5F8792-0426-441B-905D-9C48D5FB7DBF}"/>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89351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38EDB5-F4EA-464F-B078-8A115DB3093A}"/>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3" name="Footer Placeholder 2">
            <a:extLst>
              <a:ext uri="{FF2B5EF4-FFF2-40B4-BE49-F238E27FC236}">
                <a16:creationId xmlns:a16="http://schemas.microsoft.com/office/drawing/2014/main" id="{2E8737BA-966F-4A3B-B508-0013E734A4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A13B9E-FFFE-45E2-9341-E3925D3A4310}"/>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808474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45FF-ECDF-4CD5-A189-06336E62B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77AD69-031C-4567-81F4-B348D400E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55877E-4B5B-4EE0-A627-B313EE159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29F132-C562-42D8-87F0-1D0E8ABA00CB}"/>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E65B7E89-ED8B-4C2A-9848-A8A45D377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FF0FB-C044-48E2-80A8-CB553EF851CC}"/>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56073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160EE-E28F-4844-94CB-5DB8B0EBAA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9AB4C-19F7-418A-BC11-4FB73AC617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29D532-73D9-4D6D-87C9-36B305A1A966}"/>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8AE7E48C-87B5-42B0-A2A5-A1C9D5E0B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2E791-90CE-4058-81B7-6158751E506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148807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71E3-B36A-4D97-97D1-20D2DD818B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E62FC4-F623-4F50-8856-AC2D76036F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E3BB67-A939-490A-9DB7-272A83335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C3410-4D28-4F26-B2E2-8BD9BE89E8E8}"/>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0BD2D437-BF4C-4386-B168-E1B6C0B46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36BF98-6A17-4A9E-8C66-7FC11A8F7CC3}"/>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4122844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A259-008A-4BC9-9D65-65642164E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FC7A5-BCB1-46D4-98BE-827C505188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4AD19-71DA-41E3-8639-02018F26A390}"/>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DB9AA140-5A63-4F7D-89D1-561441693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17E3-87C5-477C-9BAD-298E555E553A}"/>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460991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15D42B-8470-4F21-9DB0-4F9AB0F82D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E9E86-4F33-4746-BFE8-C3D8705C75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D5F20-9B3C-4C24-9E4C-EECFC98ABC2F}"/>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C4837278-D4B1-4504-948A-2135962F2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CBF04-3ED9-49AF-8176-938B24D69F02}"/>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61435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571D-D9FB-4B21-B366-272EB903A5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CB778-CBE1-4A6A-A238-A3E7EBC19D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1B1851-E7C9-4FAF-94AA-D8917A9FE89B}"/>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F9AF9F86-7075-4835-AA41-3290EE14B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5F338-C3C7-4CD4-B455-A072AE6E89CE}"/>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8788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52A00-9234-42F1-B7A3-A5D5AB130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CCC7C2-8132-4177-8F0E-C5EE7D6951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7C8AAA-0555-4043-8B25-81A3F841D4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4E738-DC6F-49DC-B6F5-9268A54B2DBF}"/>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D584A16A-E05C-4194-829A-EA1AB6ABE6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9528D-0DBD-4253-A9EF-0A613E5448CA}"/>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78061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F23A-D7B5-4B41-9F8A-21870D43EE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E017C6-13A2-4C3F-91F5-5EF11124F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CC88AC-3421-45C6-9E77-295D84517D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737B3-55EF-4700-ADB1-F42F552124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7C94A1-DE40-4B61-91B2-C9942A02DA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5672D7-7717-498B-8068-4D4A85D5D090}"/>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8" name="Footer Placeholder 7">
            <a:extLst>
              <a:ext uri="{FF2B5EF4-FFF2-40B4-BE49-F238E27FC236}">
                <a16:creationId xmlns:a16="http://schemas.microsoft.com/office/drawing/2014/main" id="{FBD35CD0-0131-44A5-8E68-53F0A81D74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F4B248-E6C6-4750-A6F5-599F657C5D11}"/>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80401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B078-72CE-40E3-9E3E-944D95C717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2F0BC1-CC3C-4BF4-B874-AB2670E7168C}"/>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4" name="Footer Placeholder 3">
            <a:extLst>
              <a:ext uri="{FF2B5EF4-FFF2-40B4-BE49-F238E27FC236}">
                <a16:creationId xmlns:a16="http://schemas.microsoft.com/office/drawing/2014/main" id="{213E89C9-05E3-4D03-9DF9-243F25818C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B28206-0030-4A9A-9C97-D04C0E68AE0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27982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8263E6-1C20-410B-859A-C9842AD3B86A}"/>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3" name="Footer Placeholder 2">
            <a:extLst>
              <a:ext uri="{FF2B5EF4-FFF2-40B4-BE49-F238E27FC236}">
                <a16:creationId xmlns:a16="http://schemas.microsoft.com/office/drawing/2014/main" id="{2D1A0E25-D0B1-4181-8DF7-CD7E68CF79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F1C1DA-A1B4-42C6-8B11-E0262260DFF3}"/>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28932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56C22-6075-4629-89FC-F9C02EB23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8A59A8-9632-4357-B6AC-809C6E162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64434B-3291-4F42-820D-17CC4A078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F1274C-6CC3-4F47-9336-D17448D2EC3E}"/>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1CB5ACA3-C547-4DA2-908B-EF1D290FAE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1FB6C-3716-4491-A231-0AF2FE05C1C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82708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2E63-B1EC-4A8F-86E1-091EEC265D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2C13A4-EF62-45AB-B5FD-212D73C1D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9D93D8-9D41-4706-B996-35B9AA41B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48F98-EDD2-4464-A900-1A721A6E9E16}"/>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A4D196ED-5456-4859-867E-182A1C53C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E04EC-7623-4D6D-8A52-FE89319A750D}"/>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205711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03363F-32AF-4FB2-8D53-2431EA79B9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7D9830-AE8E-40BD-8AD8-A19EEBA3BD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D399B-06D3-4E97-B798-3AB5FE05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07108213-97B7-482A-8347-4D166B8FB0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70BCA6-0AA1-4A56-BAF0-C48527A9E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CB463-7FCE-4342-9BFC-53EE3AB8A951}" type="slidenum">
              <a:rPr lang="en-US" smtClean="0"/>
              <a:t>‹#›</a:t>
            </a:fld>
            <a:endParaRPr lang="en-US"/>
          </a:p>
        </p:txBody>
      </p:sp>
    </p:spTree>
    <p:extLst>
      <p:ext uri="{BB962C8B-B14F-4D97-AF65-F5344CB8AC3E}">
        <p14:creationId xmlns:p14="http://schemas.microsoft.com/office/powerpoint/2010/main" val="2108460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8BD43A-48BD-4EE6-98DF-B18B4B6656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9F739A-5E8D-4B16-923B-5614697A4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DABAEE-788B-4A55-9D18-7C74B00137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FD1D0FA6-248C-45EB-A488-49A8682E3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1B9349-8B8F-4C0B-8A5A-3801BD75BB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13F0F-8D4B-47CA-ADD7-6505D9C6F281}" type="slidenum">
              <a:rPr lang="en-US" smtClean="0"/>
              <a:t>‹#›</a:t>
            </a:fld>
            <a:endParaRPr lang="en-US"/>
          </a:p>
        </p:txBody>
      </p:sp>
    </p:spTree>
    <p:extLst>
      <p:ext uri="{BB962C8B-B14F-4D97-AF65-F5344CB8AC3E}">
        <p14:creationId xmlns:p14="http://schemas.microsoft.com/office/powerpoint/2010/main" val="2924143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scouting.org/programs/cub-scouts/den-meeting-resources/den-leader-tips-tricks-video-seri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79C52E-4AA1-4F87-8234-EB5057EB9B21}"/>
              </a:ext>
            </a:extLst>
          </p:cNvPr>
          <p:cNvPicPr>
            <a:picLocks noChangeAspect="1"/>
          </p:cNvPicPr>
          <p:nvPr/>
        </p:nvPicPr>
        <p:blipFill rotWithShape="1">
          <a:blip r:embed="rId3">
            <a:extLst>
              <a:ext uri="{28A0092B-C50C-407E-A947-70E740481C1C}">
                <a14:useLocalDpi xmlns:a14="http://schemas.microsoft.com/office/drawing/2010/main"/>
              </a:ext>
            </a:extLst>
          </a:blip>
          <a:srcRect l="521" r="1307" b="1"/>
          <a:stretch/>
        </p:blipFill>
        <p:spPr bwMode="auto">
          <a:xfrm>
            <a:off x="4080110" y="985130"/>
            <a:ext cx="4031779" cy="2063617"/>
          </a:xfrm>
          <a:prstGeom prst="rect">
            <a:avLst/>
          </a:prstGeom>
          <a:noFill/>
        </p:spPr>
      </p:pic>
      <p:pic>
        <p:nvPicPr>
          <p:cNvPr id="5" name="Picture 4">
            <a:extLst>
              <a:ext uri="{FF2B5EF4-FFF2-40B4-BE49-F238E27FC236}">
                <a16:creationId xmlns:a16="http://schemas.microsoft.com/office/drawing/2014/main" id="{60F39AFC-FB45-415C-83EA-BFCED890968D}"/>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a:off x="9965803" y="4551829"/>
            <a:ext cx="2324810" cy="2384773"/>
          </a:xfrm>
          <a:prstGeom prst="rect">
            <a:avLst/>
          </a:prstGeom>
          <a:noFill/>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06CA8628-378C-4829-896B-AD2A40C2E180}"/>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29143" y="21540"/>
            <a:ext cx="1969993" cy="2020805"/>
          </a:xfrm>
          <a:prstGeom prst="rect">
            <a:avLst/>
          </a:prstGeom>
          <a:noFill/>
          <a:ln>
            <a:noFill/>
          </a:ln>
          <a:extLst>
            <a:ext uri="{53640926-AAD7-44D8-BBD7-CCE9431645EC}">
              <a14:shadowObscured xmlns:a14="http://schemas.microsoft.com/office/drawing/2010/main"/>
            </a:ext>
          </a:extLst>
        </p:spPr>
      </p:pic>
      <p:pic>
        <p:nvPicPr>
          <p:cNvPr id="3" name="Picture 2" descr="Logo&#10;&#10;Description automatically generated">
            <a:extLst>
              <a:ext uri="{FF2B5EF4-FFF2-40B4-BE49-F238E27FC236}">
                <a16:creationId xmlns:a16="http://schemas.microsoft.com/office/drawing/2014/main" id="{B0DD9111-EDD2-417E-B689-B60ADD9EA29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81500" y="3079883"/>
            <a:ext cx="3429000" cy="3429000"/>
          </a:xfrm>
          <a:prstGeom prst="rect">
            <a:avLst/>
          </a:prstGeom>
        </p:spPr>
      </p:pic>
    </p:spTree>
    <p:extLst>
      <p:ext uri="{BB962C8B-B14F-4D97-AF65-F5344CB8AC3E}">
        <p14:creationId xmlns:p14="http://schemas.microsoft.com/office/powerpoint/2010/main" val="204179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BDE0E-3C11-4C93-8677-742F09DE7462}"/>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sp>
        <p:nvSpPr>
          <p:cNvPr id="7" name="TextBox 6">
            <a:extLst>
              <a:ext uri="{FF2B5EF4-FFF2-40B4-BE49-F238E27FC236}">
                <a16:creationId xmlns:a16="http://schemas.microsoft.com/office/drawing/2014/main" id="{76D17F23-47A4-4F58-87EB-AD478352F7B0}"/>
              </a:ext>
            </a:extLst>
          </p:cNvPr>
          <p:cNvSpPr txBox="1"/>
          <p:nvPr/>
        </p:nvSpPr>
        <p:spPr>
          <a:xfrm>
            <a:off x="710172" y="920978"/>
            <a:ext cx="6786081" cy="923330"/>
          </a:xfrm>
          <a:prstGeom prst="rect">
            <a:avLst/>
          </a:prstGeom>
          <a:noFill/>
        </p:spPr>
        <p:txBody>
          <a:bodyPr wrap="square" rtlCol="0">
            <a:spAutoFit/>
          </a:bodyPr>
          <a:lstStyle/>
          <a:p>
            <a:r>
              <a:rPr lang="en-US" sz="5400" dirty="0">
                <a:solidFill>
                  <a:srgbClr val="0070C0"/>
                </a:solidFill>
                <a:latin typeface="Bahnschrift Condensed" panose="020B0502040204020203" pitchFamily="34" charset="0"/>
              </a:rPr>
              <a:t>Virtual Den Meetings</a:t>
            </a:r>
          </a:p>
        </p:txBody>
      </p:sp>
      <p:sp>
        <p:nvSpPr>
          <p:cNvPr id="8" name="TextBox 7">
            <a:extLst>
              <a:ext uri="{FF2B5EF4-FFF2-40B4-BE49-F238E27FC236}">
                <a16:creationId xmlns:a16="http://schemas.microsoft.com/office/drawing/2014/main" id="{0E703F45-58E4-4F2D-82C3-F796BDEEB283}"/>
              </a:ext>
            </a:extLst>
          </p:cNvPr>
          <p:cNvSpPr txBox="1"/>
          <p:nvPr/>
        </p:nvSpPr>
        <p:spPr>
          <a:xfrm>
            <a:off x="1949662" y="1987034"/>
            <a:ext cx="9942140" cy="4423647"/>
          </a:xfrm>
          <a:prstGeom prst="rect">
            <a:avLst/>
          </a:prstGeom>
          <a:noFill/>
        </p:spPr>
        <p:txBody>
          <a:bodyPr wrap="square" rtlCol="0">
            <a:spAutoFit/>
          </a:bodyPr>
          <a:lstStyle/>
          <a:p>
            <a:pPr marR="0" lvl="0">
              <a:lnSpc>
                <a:spcPct val="107000"/>
              </a:lnSpc>
              <a:spcBef>
                <a:spcPts val="0"/>
              </a:spcBef>
              <a:spcAft>
                <a:spcPts val="0"/>
              </a:spcAft>
            </a:pPr>
            <a:r>
              <a:rPr lang="en-US" sz="2200" dirty="0">
                <a:solidFill>
                  <a:schemeClr val="bg2">
                    <a:lumMod val="50000"/>
                  </a:schemeClr>
                </a:solidFill>
              </a:rPr>
              <a:t>Virtual Meetings should still have a focus on fun and advancing Scouts to the next rank</a:t>
            </a:r>
          </a:p>
          <a:p>
            <a:pPr marR="0" lvl="0">
              <a:lnSpc>
                <a:spcPct val="107000"/>
              </a:lnSpc>
              <a:spcBef>
                <a:spcPts val="0"/>
              </a:spcBef>
              <a:spcAft>
                <a:spcPts val="0"/>
              </a:spcAft>
            </a:pPr>
            <a:r>
              <a:rPr lang="en-US" sz="2200" dirty="0">
                <a:solidFill>
                  <a:schemeClr val="bg2">
                    <a:lumMod val="50000"/>
                  </a:schemeClr>
                </a:solidFill>
              </a:rPr>
              <a:t>In-person meeting plans can be modified for virtual</a:t>
            </a:r>
          </a:p>
          <a:p>
            <a:pPr marR="0" lvl="0">
              <a:lnSpc>
                <a:spcPct val="107000"/>
              </a:lnSpc>
              <a:spcBef>
                <a:spcPts val="0"/>
              </a:spcBef>
              <a:spcAft>
                <a:spcPts val="0"/>
              </a:spcAft>
            </a:pPr>
            <a:endParaRPr lang="en-US" sz="2200" dirty="0">
              <a:solidFill>
                <a:schemeClr val="bg2">
                  <a:lumMod val="50000"/>
                </a:schemeClr>
              </a:solidFill>
            </a:endParaRPr>
          </a:p>
          <a:p>
            <a:pPr marR="0" lvl="0">
              <a:lnSpc>
                <a:spcPct val="107000"/>
              </a:lnSpc>
              <a:spcBef>
                <a:spcPts val="0"/>
              </a:spcBef>
              <a:spcAft>
                <a:spcPts val="0"/>
              </a:spcAft>
            </a:pPr>
            <a:r>
              <a:rPr lang="en-US" sz="2200" dirty="0">
                <a:solidFill>
                  <a:schemeClr val="bg2">
                    <a:lumMod val="50000"/>
                  </a:schemeClr>
                </a:solidFill>
              </a:rPr>
              <a:t>Virtual Meeting Considerations</a:t>
            </a:r>
          </a:p>
          <a:p>
            <a:pPr marL="800100" lvl="1" indent="-342900">
              <a:lnSpc>
                <a:spcPct val="107000"/>
              </a:lnSpc>
              <a:spcBef>
                <a:spcPts val="0"/>
              </a:spcBef>
              <a:buFont typeface="Symbol" panose="05050102010706020507" pitchFamily="18" charset="2"/>
              <a:buChar char=""/>
            </a:pPr>
            <a:r>
              <a:rPr lang="en-US" sz="2200" dirty="0">
                <a:solidFill>
                  <a:schemeClr val="bg2">
                    <a:lumMod val="50000"/>
                  </a:schemeClr>
                </a:solidFill>
              </a:rPr>
              <a:t>Early and complete communication to parents</a:t>
            </a:r>
          </a:p>
          <a:p>
            <a:pPr marL="800100" lvl="1" indent="-342900">
              <a:lnSpc>
                <a:spcPct val="107000"/>
              </a:lnSpc>
              <a:spcBef>
                <a:spcPts val="0"/>
              </a:spcBef>
              <a:buFont typeface="Symbol" panose="05050102010706020507" pitchFamily="18" charset="2"/>
              <a:buChar char=""/>
            </a:pPr>
            <a:r>
              <a:rPr lang="en-US" sz="2200" dirty="0">
                <a:solidFill>
                  <a:schemeClr val="bg2">
                    <a:lumMod val="50000"/>
                  </a:schemeClr>
                </a:solidFill>
              </a:rPr>
              <a:t>Material needs </a:t>
            </a:r>
          </a:p>
          <a:p>
            <a:pPr marL="800100" lvl="1" indent="-342900">
              <a:lnSpc>
                <a:spcPct val="107000"/>
              </a:lnSpc>
              <a:spcBef>
                <a:spcPts val="0"/>
              </a:spcBef>
              <a:buFont typeface="Symbol" panose="05050102010706020507" pitchFamily="18" charset="2"/>
              <a:buChar char=""/>
            </a:pPr>
            <a:r>
              <a:rPr lang="en-US" sz="2200" dirty="0">
                <a:solidFill>
                  <a:schemeClr val="bg2">
                    <a:lumMod val="50000"/>
                  </a:schemeClr>
                </a:solidFill>
              </a:rPr>
              <a:t>Shorter activities to keep attention</a:t>
            </a:r>
          </a:p>
          <a:p>
            <a:pPr>
              <a:lnSpc>
                <a:spcPct val="107000"/>
              </a:lnSpc>
              <a:spcBef>
                <a:spcPts val="0"/>
              </a:spcBef>
            </a:pPr>
            <a:r>
              <a:rPr lang="en-US" sz="2200" dirty="0">
                <a:solidFill>
                  <a:schemeClr val="bg2">
                    <a:lumMod val="50000"/>
                  </a:schemeClr>
                </a:solidFill>
              </a:rPr>
              <a:t>Utilize the Scouting at Home videos and Den Leader Virtual Resources</a:t>
            </a:r>
          </a:p>
          <a:p>
            <a:pPr marL="800100" lvl="1" indent="-342900">
              <a:lnSpc>
                <a:spcPct val="107000"/>
              </a:lnSpc>
              <a:spcBef>
                <a:spcPts val="0"/>
              </a:spcBef>
              <a:buFont typeface="Symbol" panose="05050102010706020507" pitchFamily="18" charset="2"/>
              <a:buChar char=""/>
            </a:pPr>
            <a:r>
              <a:rPr lang="en-US" sz="2200" dirty="0">
                <a:solidFill>
                  <a:schemeClr val="bg2">
                    <a:lumMod val="50000"/>
                  </a:schemeClr>
                </a:solidFill>
              </a:rPr>
              <a:t>For examples on how to do activities</a:t>
            </a:r>
          </a:p>
          <a:p>
            <a:pPr marL="800100" lvl="1" indent="-342900">
              <a:lnSpc>
                <a:spcPct val="107000"/>
              </a:lnSpc>
              <a:spcBef>
                <a:spcPts val="0"/>
              </a:spcBef>
              <a:buFont typeface="Symbol" panose="05050102010706020507" pitchFamily="18" charset="2"/>
              <a:buChar char=""/>
            </a:pPr>
            <a:r>
              <a:rPr lang="en-US" sz="2200" dirty="0">
                <a:solidFill>
                  <a:schemeClr val="bg2">
                    <a:lumMod val="50000"/>
                  </a:schemeClr>
                </a:solidFill>
              </a:rPr>
              <a:t>To show parents what you will be trying</a:t>
            </a:r>
          </a:p>
          <a:p>
            <a:pPr marL="800100" lvl="1" indent="-342900">
              <a:lnSpc>
                <a:spcPct val="107000"/>
              </a:lnSpc>
              <a:spcBef>
                <a:spcPts val="0"/>
              </a:spcBef>
              <a:buFont typeface="Symbol" panose="05050102010706020507" pitchFamily="18" charset="2"/>
              <a:buChar char=""/>
            </a:pPr>
            <a:r>
              <a:rPr lang="en-US" sz="2200" dirty="0">
                <a:solidFill>
                  <a:schemeClr val="bg2">
                    <a:lumMod val="50000"/>
                  </a:schemeClr>
                </a:solidFill>
              </a:rPr>
              <a:t>To show what materials you may need</a:t>
            </a:r>
          </a:p>
        </p:txBody>
      </p:sp>
      <p:pic>
        <p:nvPicPr>
          <p:cNvPr id="12" name="Picture 11">
            <a:extLst>
              <a:ext uri="{FF2B5EF4-FFF2-40B4-BE49-F238E27FC236}">
                <a16:creationId xmlns:a16="http://schemas.microsoft.com/office/drawing/2014/main" id="{B13125AA-60B4-4A7A-9737-1F06A24AAC5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68815" y="1915486"/>
            <a:ext cx="658981" cy="675978"/>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E923A7F6-75E3-4018-9185-CC5BF29A7695}"/>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1" y="2605955"/>
            <a:ext cx="658981" cy="675978"/>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a16="http://schemas.microsoft.com/office/drawing/2014/main" id="{AA5AC7BD-9FC7-4125-8C12-4816682D59A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1" y="3296424"/>
            <a:ext cx="658981" cy="675978"/>
          </a:xfrm>
          <a:prstGeom prst="rect">
            <a:avLst/>
          </a:prstGeom>
          <a:noFill/>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564A52D4-E2E6-49D5-9307-F87E2D32A8C4}"/>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1" y="4740195"/>
            <a:ext cx="658981" cy="6759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1307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34BB-D18A-4EEA-9DB5-DFA2E493A1D4}"/>
              </a:ext>
            </a:extLst>
          </p:cNvPr>
          <p:cNvSpPr>
            <a:spLocks noGrp="1"/>
          </p:cNvSpPr>
          <p:nvPr>
            <p:ph type="title"/>
          </p:nvPr>
        </p:nvSpPr>
        <p:spPr>
          <a:xfrm>
            <a:off x="838200" y="910825"/>
            <a:ext cx="10515600" cy="1325563"/>
          </a:xfrm>
        </p:spPr>
        <p:txBody>
          <a:bodyPr>
            <a:normAutofit/>
          </a:bodyPr>
          <a:lstStyle/>
          <a:p>
            <a:r>
              <a:rPr lang="en-US" sz="5400" dirty="0">
                <a:solidFill>
                  <a:srgbClr val="0070C0"/>
                </a:solidFill>
                <a:latin typeface="Bahnschrift Condensed" panose="020B0502040204020203" pitchFamily="34" charset="0"/>
                <a:ea typeface="+mn-ea"/>
                <a:cs typeface="+mn-cs"/>
              </a:rPr>
              <a:t>Den Leader Virtual Resources</a:t>
            </a:r>
          </a:p>
        </p:txBody>
      </p:sp>
      <p:sp>
        <p:nvSpPr>
          <p:cNvPr id="3" name="Content Placeholder 2">
            <a:extLst>
              <a:ext uri="{FF2B5EF4-FFF2-40B4-BE49-F238E27FC236}">
                <a16:creationId xmlns:a16="http://schemas.microsoft.com/office/drawing/2014/main" id="{52A1B5F4-394E-4E3F-9C4E-4316317B32DC}"/>
              </a:ext>
            </a:extLst>
          </p:cNvPr>
          <p:cNvSpPr>
            <a:spLocks noGrp="1"/>
          </p:cNvSpPr>
          <p:nvPr>
            <p:ph idx="1"/>
          </p:nvPr>
        </p:nvSpPr>
        <p:spPr>
          <a:xfrm>
            <a:off x="838200" y="5554663"/>
            <a:ext cx="10515600" cy="4351338"/>
          </a:xfrm>
        </p:spPr>
        <p:txBody>
          <a:bodyPr/>
          <a:lstStyle/>
          <a:p>
            <a:r>
              <a:rPr lang="en-US"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https://www.scouting.org/programs/cub-scouts/den-meeting-resources/den-leader-tips-tricks-video-series/</a:t>
            </a:r>
            <a:endParaRPr lang="en-US" dirty="0"/>
          </a:p>
        </p:txBody>
      </p:sp>
      <p:pic>
        <p:nvPicPr>
          <p:cNvPr id="9" name="Picture 8">
            <a:extLst>
              <a:ext uri="{FF2B5EF4-FFF2-40B4-BE49-F238E27FC236}">
                <a16:creationId xmlns:a16="http://schemas.microsoft.com/office/drawing/2014/main" id="{2C818ADE-E87F-44CC-8DD5-930945734734}"/>
              </a:ext>
            </a:extLst>
          </p:cNvPr>
          <p:cNvPicPr>
            <a:picLocks noChangeAspect="1"/>
          </p:cNvPicPr>
          <p:nvPr/>
        </p:nvPicPr>
        <p:blipFill rotWithShape="1">
          <a:blip r:embed="rId4"/>
          <a:srcRect t="41798"/>
          <a:stretch/>
        </p:blipFill>
        <p:spPr>
          <a:xfrm>
            <a:off x="0" y="1846539"/>
            <a:ext cx="12192000" cy="3435192"/>
          </a:xfrm>
          <a:prstGeom prst="rect">
            <a:avLst/>
          </a:prstGeom>
        </p:spPr>
      </p:pic>
      <p:pic>
        <p:nvPicPr>
          <p:cNvPr id="5" name="Picture 4">
            <a:extLst>
              <a:ext uri="{FF2B5EF4-FFF2-40B4-BE49-F238E27FC236}">
                <a16:creationId xmlns:a16="http://schemas.microsoft.com/office/drawing/2014/main" id="{3A140A3C-5D38-414D-BA20-38A1B0C9EEEE}"/>
              </a:ext>
            </a:extLst>
          </p:cNvPr>
          <p:cNvPicPr/>
          <p:nvPr/>
        </p:nvPicPr>
        <p:blipFill>
          <a:blip r:embed="rId5" cstate="screen">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spTree>
    <p:extLst>
      <p:ext uri="{BB962C8B-B14F-4D97-AF65-F5344CB8AC3E}">
        <p14:creationId xmlns:p14="http://schemas.microsoft.com/office/powerpoint/2010/main" val="1167758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87B3A7C-7683-4B94-B4B2-31DF8BDD1CE8}"/>
              </a:ext>
            </a:extLst>
          </p:cNvPr>
          <p:cNvSpPr>
            <a:spLocks noGrp="1"/>
          </p:cNvSpPr>
          <p:nvPr>
            <p:ph type="title"/>
          </p:nvPr>
        </p:nvSpPr>
        <p:spPr>
          <a:xfrm>
            <a:off x="838200" y="365125"/>
            <a:ext cx="10515600" cy="1325563"/>
          </a:xfrm>
        </p:spPr>
        <p:txBody>
          <a:bodyPr>
            <a:normAutofit/>
          </a:bodyPr>
          <a:lstStyle/>
          <a:p>
            <a:r>
              <a:rPr lang="en-US" sz="5400" dirty="0">
                <a:solidFill>
                  <a:srgbClr val="0070C0"/>
                </a:solidFill>
                <a:latin typeface="Bahnschrift Condensed" panose="020B0502040204020203" pitchFamily="34" charset="0"/>
                <a:ea typeface="+mn-ea"/>
                <a:cs typeface="+mn-cs"/>
              </a:rPr>
              <a:t>Example Virtual Den Meeting Plan</a:t>
            </a:r>
          </a:p>
        </p:txBody>
      </p:sp>
      <p:pic>
        <p:nvPicPr>
          <p:cNvPr id="5" name="Content Placeholder 4">
            <a:extLst>
              <a:ext uri="{FF2B5EF4-FFF2-40B4-BE49-F238E27FC236}">
                <a16:creationId xmlns:a16="http://schemas.microsoft.com/office/drawing/2014/main" id="{0CEE3697-1216-420F-83C2-59642519357C}"/>
              </a:ext>
            </a:extLst>
          </p:cNvPr>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7760361" y="1763095"/>
            <a:ext cx="3850562" cy="2408190"/>
          </a:xfrm>
          <a:prstGeom prst="rect">
            <a:avLst/>
          </a:prstGeom>
        </p:spPr>
      </p:pic>
      <p:sp>
        <p:nvSpPr>
          <p:cNvPr id="6" name="Content Placeholder 2">
            <a:extLst>
              <a:ext uri="{FF2B5EF4-FFF2-40B4-BE49-F238E27FC236}">
                <a16:creationId xmlns:a16="http://schemas.microsoft.com/office/drawing/2014/main" id="{92B52204-1ED5-4F49-AD1C-CC049C7D4E66}"/>
              </a:ext>
            </a:extLst>
          </p:cNvPr>
          <p:cNvSpPr txBox="1">
            <a:spLocks/>
          </p:cNvSpPr>
          <p:nvPr/>
        </p:nvSpPr>
        <p:spPr>
          <a:xfrm>
            <a:off x="1661324" y="1763094"/>
            <a:ext cx="7209489" cy="4965225"/>
          </a:xfrm>
          <a:prstGeom prst="rect">
            <a:avLst/>
          </a:prstGeom>
        </p:spPr>
        <p:txBody>
          <a:bodyPr vert="horz" lIns="91440" tIns="45720" rIns="91440" bIns="45720" rtlCol="0" anchor="t" anchorCtr="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7000"/>
              </a:lnSpc>
              <a:spcBef>
                <a:spcPts val="0"/>
              </a:spcBef>
              <a:buNone/>
            </a:pPr>
            <a:r>
              <a:rPr lang="en-US" sz="2400" dirty="0">
                <a:solidFill>
                  <a:schemeClr val="bg2">
                    <a:lumMod val="50000"/>
                  </a:schemeClr>
                </a:solidFill>
              </a:rPr>
              <a:t>Wolf Elective - Grow Something</a:t>
            </a:r>
          </a:p>
          <a:p>
            <a:pPr marL="457200" lvl="1" indent="0">
              <a:lnSpc>
                <a:spcPct val="117000"/>
              </a:lnSpc>
              <a:spcBef>
                <a:spcPts val="0"/>
              </a:spcBef>
              <a:buNone/>
            </a:pPr>
            <a:r>
              <a:rPr lang="en-US" dirty="0">
                <a:solidFill>
                  <a:schemeClr val="bg2">
                    <a:lumMod val="50000"/>
                  </a:schemeClr>
                </a:solidFill>
              </a:rPr>
              <a:t>Opening (5 Minutes)</a:t>
            </a:r>
          </a:p>
          <a:p>
            <a:pPr marL="1257300" lvl="2" indent="-342900">
              <a:lnSpc>
                <a:spcPct val="117000"/>
              </a:lnSpc>
              <a:spcBef>
                <a:spcPts val="0"/>
              </a:spcBef>
              <a:buFont typeface="Symbol" panose="05050102010706020507" pitchFamily="18" charset="2"/>
              <a:buChar char=""/>
            </a:pPr>
            <a:r>
              <a:rPr lang="en-US" dirty="0">
                <a:solidFill>
                  <a:schemeClr val="bg2">
                    <a:lumMod val="50000"/>
                  </a:schemeClr>
                </a:solidFill>
              </a:rPr>
              <a:t>Pledge of Allegiance</a:t>
            </a:r>
          </a:p>
          <a:p>
            <a:pPr marL="1714500" lvl="3" indent="-342900">
              <a:lnSpc>
                <a:spcPct val="117000"/>
              </a:lnSpc>
              <a:spcBef>
                <a:spcPts val="0"/>
              </a:spcBef>
              <a:buFont typeface="Symbol" panose="05050102010706020507" pitchFamily="18" charset="2"/>
              <a:buChar char=""/>
            </a:pPr>
            <a:r>
              <a:rPr lang="en-US" sz="2400" dirty="0">
                <a:solidFill>
                  <a:schemeClr val="bg2">
                    <a:lumMod val="50000"/>
                  </a:schemeClr>
                </a:solidFill>
              </a:rPr>
              <a:t>Display a photo of video of the American Flag</a:t>
            </a:r>
          </a:p>
          <a:p>
            <a:pPr marL="1257300" lvl="2" indent="-342900">
              <a:lnSpc>
                <a:spcPct val="117000"/>
              </a:lnSpc>
              <a:spcBef>
                <a:spcPts val="0"/>
              </a:spcBef>
              <a:buFont typeface="Symbol" panose="05050102010706020507" pitchFamily="18" charset="2"/>
              <a:buChar char=""/>
            </a:pPr>
            <a:r>
              <a:rPr lang="en-US" dirty="0">
                <a:solidFill>
                  <a:schemeClr val="bg2">
                    <a:lumMod val="50000"/>
                  </a:schemeClr>
                </a:solidFill>
              </a:rPr>
              <a:t>Scout Oath and Law</a:t>
            </a:r>
          </a:p>
          <a:p>
            <a:pPr marL="1714500" lvl="3" indent="-342900">
              <a:lnSpc>
                <a:spcPct val="117000"/>
              </a:lnSpc>
              <a:spcBef>
                <a:spcPts val="0"/>
              </a:spcBef>
              <a:buFont typeface="Symbol" panose="05050102010706020507" pitchFamily="18" charset="2"/>
              <a:buChar char=""/>
            </a:pPr>
            <a:r>
              <a:rPr lang="en-US" sz="2400" dirty="0">
                <a:solidFill>
                  <a:schemeClr val="bg2">
                    <a:lumMod val="50000"/>
                  </a:schemeClr>
                </a:solidFill>
              </a:rPr>
              <a:t>Display the words if Scouts are newer</a:t>
            </a:r>
          </a:p>
          <a:p>
            <a:pPr marL="457200" lvl="1" indent="0">
              <a:lnSpc>
                <a:spcPct val="117000"/>
              </a:lnSpc>
              <a:spcBef>
                <a:spcPts val="0"/>
              </a:spcBef>
              <a:buNone/>
            </a:pPr>
            <a:r>
              <a:rPr lang="en-US" dirty="0">
                <a:solidFill>
                  <a:schemeClr val="bg2">
                    <a:lumMod val="50000"/>
                  </a:schemeClr>
                </a:solidFill>
              </a:rPr>
              <a:t>Talk Time ( 5 minutes)</a:t>
            </a:r>
          </a:p>
          <a:p>
            <a:pPr marL="1257300" lvl="2" indent="-342900">
              <a:lnSpc>
                <a:spcPct val="117000"/>
              </a:lnSpc>
              <a:spcBef>
                <a:spcPts val="0"/>
              </a:spcBef>
              <a:buFont typeface="Symbol" panose="05050102010706020507" pitchFamily="18" charset="2"/>
              <a:buChar char=""/>
            </a:pPr>
            <a:r>
              <a:rPr lang="en-US" sz="2400" dirty="0">
                <a:solidFill>
                  <a:schemeClr val="bg2">
                    <a:lumMod val="50000"/>
                  </a:schemeClr>
                </a:solidFill>
              </a:rPr>
              <a:t>Overview of the meeting</a:t>
            </a:r>
          </a:p>
          <a:p>
            <a:pPr marL="1257300" lvl="2" indent="-342900">
              <a:lnSpc>
                <a:spcPct val="117000"/>
              </a:lnSpc>
              <a:spcBef>
                <a:spcPts val="0"/>
              </a:spcBef>
              <a:buFont typeface="Symbol" panose="05050102010706020507" pitchFamily="18" charset="2"/>
              <a:buChar char=""/>
            </a:pPr>
            <a:r>
              <a:rPr lang="en-US" sz="2400" dirty="0">
                <a:solidFill>
                  <a:schemeClr val="bg2">
                    <a:lumMod val="50000"/>
                  </a:schemeClr>
                </a:solidFill>
              </a:rPr>
              <a:t>Den/Pack announcements</a:t>
            </a:r>
          </a:p>
          <a:p>
            <a:pPr marL="457200" lvl="1" indent="0">
              <a:lnSpc>
                <a:spcPct val="117000"/>
              </a:lnSpc>
              <a:spcBef>
                <a:spcPts val="0"/>
              </a:spcBef>
              <a:buNone/>
            </a:pPr>
            <a:r>
              <a:rPr lang="en-US" dirty="0">
                <a:solidFill>
                  <a:schemeClr val="bg2">
                    <a:lumMod val="50000"/>
                  </a:schemeClr>
                </a:solidFill>
              </a:rPr>
              <a:t>Den Activity (30 minutes)</a:t>
            </a:r>
          </a:p>
          <a:p>
            <a:pPr marL="1257300" lvl="2" indent="-342900">
              <a:lnSpc>
                <a:spcPct val="117000"/>
              </a:lnSpc>
              <a:spcBef>
                <a:spcPts val="0"/>
              </a:spcBef>
              <a:buFont typeface="Symbol" panose="05050102010706020507" pitchFamily="18" charset="2"/>
              <a:buChar char=""/>
            </a:pPr>
            <a:r>
              <a:rPr lang="en-US" sz="2400" dirty="0">
                <a:solidFill>
                  <a:schemeClr val="bg2">
                    <a:lumMod val="50000"/>
                  </a:schemeClr>
                </a:solidFill>
              </a:rPr>
              <a:t>Grow Something Requirement #1</a:t>
            </a:r>
          </a:p>
          <a:p>
            <a:pPr marL="1257300" lvl="2" indent="-342900">
              <a:lnSpc>
                <a:spcPct val="117000"/>
              </a:lnSpc>
              <a:spcBef>
                <a:spcPts val="0"/>
              </a:spcBef>
              <a:buFont typeface="Symbol" panose="05050102010706020507" pitchFamily="18" charset="2"/>
              <a:buChar char=""/>
            </a:pPr>
            <a:r>
              <a:rPr lang="en-US" sz="2400" dirty="0">
                <a:solidFill>
                  <a:schemeClr val="bg2">
                    <a:lumMod val="50000"/>
                  </a:schemeClr>
                </a:solidFill>
              </a:rPr>
              <a:t>Materials needed</a:t>
            </a:r>
          </a:p>
          <a:p>
            <a:pPr marL="1714500" lvl="3" indent="-342900">
              <a:lnSpc>
                <a:spcPct val="117000"/>
              </a:lnSpc>
              <a:spcBef>
                <a:spcPts val="0"/>
              </a:spcBef>
              <a:buFont typeface="Symbol" panose="05050102010706020507" pitchFamily="18" charset="2"/>
              <a:buChar char=""/>
            </a:pPr>
            <a:r>
              <a:rPr lang="en-US" sz="2400" dirty="0">
                <a:solidFill>
                  <a:schemeClr val="bg2">
                    <a:lumMod val="50000"/>
                  </a:schemeClr>
                </a:solidFill>
              </a:rPr>
              <a:t>Seeds &amp; Soil</a:t>
            </a:r>
          </a:p>
          <a:p>
            <a:pPr marL="1714500" lvl="3" indent="-342900">
              <a:lnSpc>
                <a:spcPct val="117000"/>
              </a:lnSpc>
              <a:spcBef>
                <a:spcPts val="0"/>
              </a:spcBef>
              <a:buFont typeface="Symbol" panose="05050102010706020507" pitchFamily="18" charset="2"/>
              <a:buChar char=""/>
            </a:pPr>
            <a:r>
              <a:rPr lang="en-US" sz="2400" dirty="0">
                <a:solidFill>
                  <a:schemeClr val="bg2">
                    <a:lumMod val="50000"/>
                  </a:schemeClr>
                </a:solidFill>
              </a:rPr>
              <a:t>Container for planting</a:t>
            </a:r>
          </a:p>
          <a:p>
            <a:pPr marL="1714500" lvl="3" indent="-342900">
              <a:lnSpc>
                <a:spcPct val="117000"/>
              </a:lnSpc>
              <a:spcBef>
                <a:spcPts val="0"/>
              </a:spcBef>
              <a:buFont typeface="Symbol" panose="05050102010706020507" pitchFamily="18" charset="2"/>
              <a:buChar char=""/>
            </a:pPr>
            <a:r>
              <a:rPr lang="en-US" sz="2400" dirty="0">
                <a:solidFill>
                  <a:schemeClr val="bg2">
                    <a:lumMod val="50000"/>
                  </a:schemeClr>
                </a:solidFill>
              </a:rPr>
              <a:t>Water	</a:t>
            </a:r>
          </a:p>
          <a:p>
            <a:pPr marL="1257300" lvl="2" indent="-342900">
              <a:lnSpc>
                <a:spcPct val="117000"/>
              </a:lnSpc>
              <a:spcBef>
                <a:spcPts val="0"/>
              </a:spcBef>
              <a:buFont typeface="Symbol" panose="05050102010706020507" pitchFamily="18" charset="2"/>
              <a:buChar char=""/>
            </a:pPr>
            <a:r>
              <a:rPr lang="en-US" sz="2400" dirty="0">
                <a:solidFill>
                  <a:schemeClr val="bg2">
                    <a:lumMod val="50000"/>
                  </a:schemeClr>
                </a:solidFill>
              </a:rPr>
              <a:t>Walk Scouts through planting a seed in a container and watering it</a:t>
            </a:r>
          </a:p>
          <a:p>
            <a:pPr marL="1714500" lvl="3" indent="-342900">
              <a:lnSpc>
                <a:spcPct val="117000"/>
              </a:lnSpc>
              <a:spcBef>
                <a:spcPts val="0"/>
              </a:spcBef>
              <a:buFont typeface="Symbol" panose="05050102010706020507" pitchFamily="18" charset="2"/>
              <a:buChar char=""/>
            </a:pPr>
            <a:r>
              <a:rPr lang="en-US" sz="2400" dirty="0">
                <a:solidFill>
                  <a:schemeClr val="bg2">
                    <a:lumMod val="50000"/>
                  </a:schemeClr>
                </a:solidFill>
              </a:rPr>
              <a:t>Utilize Grow Something video if desired/needed</a:t>
            </a:r>
          </a:p>
          <a:p>
            <a:pPr marL="1257300" lvl="2" indent="-342900">
              <a:lnSpc>
                <a:spcPct val="117000"/>
              </a:lnSpc>
              <a:spcBef>
                <a:spcPts val="0"/>
              </a:spcBef>
              <a:buFont typeface="Symbol" panose="05050102010706020507" pitchFamily="18" charset="2"/>
              <a:buChar char=""/>
            </a:pPr>
            <a:r>
              <a:rPr lang="en-US" sz="2400" dirty="0">
                <a:solidFill>
                  <a:schemeClr val="bg2">
                    <a:lumMod val="50000"/>
                  </a:schemeClr>
                </a:solidFill>
              </a:rPr>
              <a:t>Have then draw the first weekly drawing &amp; explain that they should do this once a week for 30 days.</a:t>
            </a:r>
          </a:p>
          <a:p>
            <a:pPr marL="457200" lvl="1" indent="0">
              <a:lnSpc>
                <a:spcPct val="117000"/>
              </a:lnSpc>
              <a:spcBef>
                <a:spcPts val="0"/>
              </a:spcBef>
              <a:buNone/>
            </a:pPr>
            <a:r>
              <a:rPr lang="en-US" dirty="0">
                <a:solidFill>
                  <a:schemeClr val="bg2">
                    <a:lumMod val="50000"/>
                  </a:schemeClr>
                </a:solidFill>
              </a:rPr>
              <a:t>Closing (5minutes)</a:t>
            </a:r>
          </a:p>
          <a:p>
            <a:pPr marL="1257300" lvl="2" indent="-342900">
              <a:lnSpc>
                <a:spcPct val="117000"/>
              </a:lnSpc>
              <a:spcBef>
                <a:spcPts val="0"/>
              </a:spcBef>
              <a:buFont typeface="Symbol" panose="05050102010706020507" pitchFamily="18" charset="2"/>
              <a:buChar char=""/>
            </a:pPr>
            <a:r>
              <a:rPr lang="en-US" sz="2400" dirty="0">
                <a:solidFill>
                  <a:schemeClr val="bg2">
                    <a:lumMod val="50000"/>
                  </a:schemeClr>
                </a:solidFill>
              </a:rPr>
              <a:t>Quiet reflection on topic relevant to Scouts in the Den</a:t>
            </a:r>
          </a:p>
          <a:p>
            <a:pPr marL="1257300" lvl="2" indent="-342900">
              <a:lnSpc>
                <a:spcPct val="117000"/>
              </a:lnSpc>
              <a:spcBef>
                <a:spcPts val="0"/>
              </a:spcBef>
              <a:buFont typeface="Symbol" panose="05050102010706020507" pitchFamily="18" charset="2"/>
              <a:buChar char=""/>
            </a:pPr>
            <a:endParaRPr lang="en-US" sz="2400" dirty="0">
              <a:solidFill>
                <a:schemeClr val="bg2">
                  <a:lumMod val="50000"/>
                </a:schemeClr>
              </a:solidFill>
            </a:endParaRPr>
          </a:p>
          <a:p>
            <a:pPr marL="800100" lvl="1" indent="-342900">
              <a:spcBef>
                <a:spcPts val="0"/>
              </a:spcBef>
              <a:buFont typeface="Symbol" panose="05050102010706020507" pitchFamily="18" charset="2"/>
              <a:buChar char=""/>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pic>
        <p:nvPicPr>
          <p:cNvPr id="7" name="Picture 6">
            <a:extLst>
              <a:ext uri="{FF2B5EF4-FFF2-40B4-BE49-F238E27FC236}">
                <a16:creationId xmlns:a16="http://schemas.microsoft.com/office/drawing/2014/main" id="{C80BE8AB-97F7-4EA6-909F-73837F6157DB}"/>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a:off x="9965803" y="4551829"/>
            <a:ext cx="2324810" cy="2384773"/>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45924F51-0559-45E7-8B73-3C1A86006ED9}"/>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926431" y="1603037"/>
            <a:ext cx="658981" cy="6759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0483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BDE0E-3C11-4C93-8677-742F09DE7462}"/>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sp>
        <p:nvSpPr>
          <p:cNvPr id="7" name="TextBox 6">
            <a:extLst>
              <a:ext uri="{FF2B5EF4-FFF2-40B4-BE49-F238E27FC236}">
                <a16:creationId xmlns:a16="http://schemas.microsoft.com/office/drawing/2014/main" id="{76D17F23-47A4-4F58-87EB-AD478352F7B0}"/>
              </a:ext>
            </a:extLst>
          </p:cNvPr>
          <p:cNvSpPr txBox="1"/>
          <p:nvPr/>
        </p:nvSpPr>
        <p:spPr>
          <a:xfrm>
            <a:off x="710172" y="969167"/>
            <a:ext cx="10199128" cy="923330"/>
          </a:xfrm>
          <a:prstGeom prst="rect">
            <a:avLst/>
          </a:prstGeom>
          <a:noFill/>
        </p:spPr>
        <p:txBody>
          <a:bodyPr wrap="square" rtlCol="0">
            <a:spAutoFit/>
          </a:bodyPr>
          <a:lstStyle/>
          <a:p>
            <a:r>
              <a:rPr lang="en-US" sz="5400" dirty="0">
                <a:solidFill>
                  <a:srgbClr val="0070C0"/>
                </a:solidFill>
                <a:latin typeface="Bahnschrift Condensed" panose="020B0502040204020203" pitchFamily="34" charset="0"/>
              </a:rPr>
              <a:t>Virtual Den Meeting Tips </a:t>
            </a:r>
          </a:p>
        </p:txBody>
      </p:sp>
      <p:sp>
        <p:nvSpPr>
          <p:cNvPr id="8" name="TextBox 7">
            <a:extLst>
              <a:ext uri="{FF2B5EF4-FFF2-40B4-BE49-F238E27FC236}">
                <a16:creationId xmlns:a16="http://schemas.microsoft.com/office/drawing/2014/main" id="{0E703F45-58E4-4F2D-82C3-F796BDEEB283}"/>
              </a:ext>
            </a:extLst>
          </p:cNvPr>
          <p:cNvSpPr txBox="1"/>
          <p:nvPr/>
        </p:nvSpPr>
        <p:spPr>
          <a:xfrm>
            <a:off x="1949662" y="1987034"/>
            <a:ext cx="9942140" cy="4061368"/>
          </a:xfrm>
          <a:prstGeom prst="rect">
            <a:avLst/>
          </a:prstGeom>
          <a:noFill/>
        </p:spPr>
        <p:txBody>
          <a:bodyPr wrap="square" rtlCol="0">
            <a:spAutoFit/>
          </a:bodyPr>
          <a:lstStyle/>
          <a:p>
            <a:pPr marR="0" lvl="0">
              <a:lnSpc>
                <a:spcPct val="107000"/>
              </a:lnSpc>
              <a:spcBef>
                <a:spcPts val="0"/>
              </a:spcBef>
              <a:spcAft>
                <a:spcPts val="0"/>
              </a:spcAft>
            </a:pPr>
            <a:r>
              <a:rPr lang="en-US" sz="2200" dirty="0">
                <a:solidFill>
                  <a:schemeClr val="bg2">
                    <a:lumMod val="50000"/>
                  </a:schemeClr>
                </a:solidFill>
              </a:rPr>
              <a:t>Virtual Meetings may take more pre-planning than in-person meetings</a:t>
            </a:r>
          </a:p>
          <a:p>
            <a:pPr marR="0" lvl="0">
              <a:lnSpc>
                <a:spcPct val="107000"/>
              </a:lnSpc>
              <a:spcBef>
                <a:spcPts val="0"/>
              </a:spcBef>
              <a:spcAft>
                <a:spcPts val="0"/>
              </a:spcAft>
            </a:pPr>
            <a:endParaRPr lang="en-US" sz="2200" dirty="0">
              <a:solidFill>
                <a:schemeClr val="bg2">
                  <a:lumMod val="50000"/>
                </a:schemeClr>
              </a:solidFill>
            </a:endParaRPr>
          </a:p>
          <a:p>
            <a:pPr marR="0" lvl="0">
              <a:lnSpc>
                <a:spcPct val="107000"/>
              </a:lnSpc>
              <a:spcBef>
                <a:spcPts val="0"/>
              </a:spcBef>
              <a:spcAft>
                <a:spcPts val="0"/>
              </a:spcAft>
            </a:pPr>
            <a:r>
              <a:rPr lang="en-US" sz="2200" dirty="0">
                <a:solidFill>
                  <a:schemeClr val="bg2">
                    <a:lumMod val="50000"/>
                  </a:schemeClr>
                </a:solidFill>
              </a:rPr>
              <a:t>Communicate the plan to parents at least a week in advance of the meeting to:</a:t>
            </a:r>
          </a:p>
          <a:p>
            <a:pPr marR="0" lvl="0">
              <a:lnSpc>
                <a:spcPct val="107000"/>
              </a:lnSpc>
              <a:spcBef>
                <a:spcPts val="0"/>
              </a:spcBef>
              <a:spcAft>
                <a:spcPts val="0"/>
              </a:spcAft>
            </a:pPr>
            <a:r>
              <a:rPr lang="en-US" sz="2200" dirty="0">
                <a:solidFill>
                  <a:schemeClr val="bg2">
                    <a:lumMod val="50000"/>
                  </a:schemeClr>
                </a:solidFill>
              </a:rPr>
              <a:t>	Allow parents to gather materials</a:t>
            </a:r>
          </a:p>
          <a:p>
            <a:pPr marR="0" lvl="0">
              <a:lnSpc>
                <a:spcPct val="107000"/>
              </a:lnSpc>
              <a:spcBef>
                <a:spcPts val="0"/>
              </a:spcBef>
              <a:spcAft>
                <a:spcPts val="0"/>
              </a:spcAft>
            </a:pPr>
            <a:r>
              <a:rPr lang="en-US" sz="2200" dirty="0">
                <a:solidFill>
                  <a:schemeClr val="bg2">
                    <a:lumMod val="50000"/>
                  </a:schemeClr>
                </a:solidFill>
              </a:rPr>
              <a:t>	Prepare to help Scouts with the activity</a:t>
            </a:r>
          </a:p>
          <a:p>
            <a:pPr marR="0" lvl="0">
              <a:lnSpc>
                <a:spcPct val="107000"/>
              </a:lnSpc>
              <a:spcBef>
                <a:spcPts val="0"/>
              </a:spcBef>
              <a:spcAft>
                <a:spcPts val="0"/>
              </a:spcAft>
            </a:pPr>
            <a:r>
              <a:rPr lang="en-US" sz="2200" dirty="0">
                <a:solidFill>
                  <a:schemeClr val="bg2">
                    <a:lumMod val="50000"/>
                  </a:schemeClr>
                </a:solidFill>
              </a:rPr>
              <a:t>	Get Scouts excited to participate</a:t>
            </a:r>
          </a:p>
          <a:p>
            <a:pPr marR="0" lvl="0">
              <a:lnSpc>
                <a:spcPct val="107000"/>
              </a:lnSpc>
              <a:spcBef>
                <a:spcPts val="0"/>
              </a:spcBef>
              <a:spcAft>
                <a:spcPts val="0"/>
              </a:spcAft>
            </a:pPr>
            <a:r>
              <a:rPr lang="en-US" sz="2200" dirty="0">
                <a:solidFill>
                  <a:schemeClr val="bg2">
                    <a:lumMod val="50000"/>
                  </a:schemeClr>
                </a:solidFill>
              </a:rPr>
              <a:t>Plan how to distribute materials</a:t>
            </a:r>
          </a:p>
          <a:p>
            <a:pPr marR="0" lvl="0">
              <a:lnSpc>
                <a:spcPct val="107000"/>
              </a:lnSpc>
              <a:spcBef>
                <a:spcPts val="0"/>
              </a:spcBef>
              <a:spcAft>
                <a:spcPts val="0"/>
              </a:spcAft>
            </a:pPr>
            <a:r>
              <a:rPr lang="en-US" sz="2200" dirty="0">
                <a:solidFill>
                  <a:schemeClr val="bg2">
                    <a:lumMod val="50000"/>
                  </a:schemeClr>
                </a:solidFill>
              </a:rPr>
              <a:t>	Ask parents to gather on their own</a:t>
            </a:r>
          </a:p>
          <a:p>
            <a:pPr marR="0" lvl="0">
              <a:lnSpc>
                <a:spcPct val="107000"/>
              </a:lnSpc>
              <a:spcBef>
                <a:spcPts val="0"/>
              </a:spcBef>
              <a:spcAft>
                <a:spcPts val="0"/>
              </a:spcAft>
            </a:pPr>
            <a:r>
              <a:rPr lang="en-US" sz="2200" dirty="0">
                <a:solidFill>
                  <a:schemeClr val="bg2">
                    <a:lumMod val="50000"/>
                  </a:schemeClr>
                </a:solidFill>
              </a:rPr>
              <a:t>	Buy as a Den and deliver</a:t>
            </a:r>
          </a:p>
          <a:p>
            <a:pPr marR="0" lvl="0">
              <a:lnSpc>
                <a:spcPct val="107000"/>
              </a:lnSpc>
              <a:spcBef>
                <a:spcPts val="0"/>
              </a:spcBef>
              <a:spcAft>
                <a:spcPts val="0"/>
              </a:spcAft>
            </a:pPr>
            <a:r>
              <a:rPr lang="en-US" sz="2200" dirty="0">
                <a:solidFill>
                  <a:schemeClr val="bg2">
                    <a:lumMod val="50000"/>
                  </a:schemeClr>
                </a:solidFill>
              </a:rPr>
              <a:t>	Buy as a Den and ask parents to pick up</a:t>
            </a:r>
          </a:p>
          <a:p>
            <a:pPr marR="0" lvl="0">
              <a:lnSpc>
                <a:spcPct val="107000"/>
              </a:lnSpc>
              <a:spcBef>
                <a:spcPts val="0"/>
              </a:spcBef>
              <a:spcAft>
                <a:spcPts val="0"/>
              </a:spcAft>
            </a:pPr>
            <a:r>
              <a:rPr lang="en-US" sz="2200" dirty="0">
                <a:solidFill>
                  <a:schemeClr val="bg2">
                    <a:lumMod val="50000"/>
                  </a:schemeClr>
                </a:solidFill>
              </a:rPr>
              <a:t>Practice teaching the activity remotely ahead of time</a:t>
            </a:r>
          </a:p>
        </p:txBody>
      </p:sp>
      <p:pic>
        <p:nvPicPr>
          <p:cNvPr id="12" name="Picture 11">
            <a:extLst>
              <a:ext uri="{FF2B5EF4-FFF2-40B4-BE49-F238E27FC236}">
                <a16:creationId xmlns:a16="http://schemas.microsoft.com/office/drawing/2014/main" id="{B13125AA-60B4-4A7A-9737-1F06A24AAC5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68815" y="1915486"/>
            <a:ext cx="658981" cy="675978"/>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E923A7F6-75E3-4018-9185-CC5BF29A7695}"/>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1" y="2605955"/>
            <a:ext cx="658981" cy="675978"/>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a16="http://schemas.microsoft.com/office/drawing/2014/main" id="{AA5AC7BD-9FC7-4125-8C12-4816682D59A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1" y="4035082"/>
            <a:ext cx="658981" cy="675978"/>
          </a:xfrm>
          <a:prstGeom prst="rect">
            <a:avLst/>
          </a:prstGeom>
          <a:noFill/>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564A52D4-E2E6-49D5-9307-F87E2D32A8C4}"/>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1" y="5521833"/>
            <a:ext cx="658981" cy="6759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62909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A7247F433DDD48B45B6547865BECE8" ma:contentTypeVersion="12" ma:contentTypeDescription="Create a new document." ma:contentTypeScope="" ma:versionID="4e391f1a8cf14bd1cb7b808c72b826e0">
  <xsd:schema xmlns:xsd="http://www.w3.org/2001/XMLSchema" xmlns:xs="http://www.w3.org/2001/XMLSchema" xmlns:p="http://schemas.microsoft.com/office/2006/metadata/properties" xmlns:ns2="29135f4e-a422-44c0-a9dd-6eee52e27815" xmlns:ns3="ef304293-b66b-47af-9303-85a29ff51be6" targetNamespace="http://schemas.microsoft.com/office/2006/metadata/properties" ma:root="true" ma:fieldsID="15702fb1a0db5d7f95d302ae5ad000c5" ns2:_="" ns3:_="">
    <xsd:import namespace="29135f4e-a422-44c0-a9dd-6eee52e27815"/>
    <xsd:import namespace="ef304293-b66b-47af-9303-85a29ff51b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35f4e-a422-44c0-a9dd-6eee52e278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304293-b66b-47af-9303-85a29ff51b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4DC49-1987-46C3-8B24-39733E007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35f4e-a422-44c0-a9dd-6eee52e27815"/>
    <ds:schemaRef ds:uri="ef304293-b66b-47af-9303-85a29ff51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8514EB-FCA4-467E-9279-66CC0DBCFCF0}">
  <ds:schemaRefs>
    <ds:schemaRef ds:uri="http://schemas.microsoft.com/sharepoint/v3/contenttype/forms"/>
  </ds:schemaRefs>
</ds:datastoreItem>
</file>

<file path=customXml/itemProps3.xml><?xml version="1.0" encoding="utf-8"?>
<ds:datastoreItem xmlns:ds="http://schemas.openxmlformats.org/officeDocument/2006/customXml" ds:itemID="{F376CF91-8136-43D9-B453-E558F92BC31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692</TotalTime>
  <Words>653</Words>
  <Application>Microsoft Office PowerPoint</Application>
  <PresentationFormat>Widescreen</PresentationFormat>
  <Paragraphs>70</Paragraphs>
  <Slides>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Bahnschrift Condensed</vt:lpstr>
      <vt:lpstr>Calibri</vt:lpstr>
      <vt:lpstr>Calibri Light</vt:lpstr>
      <vt:lpstr>Symbol</vt:lpstr>
      <vt:lpstr>Office Theme</vt:lpstr>
      <vt:lpstr>1_Office Theme</vt:lpstr>
      <vt:lpstr>PowerPoint Presentation</vt:lpstr>
      <vt:lpstr>PowerPoint Presentation</vt:lpstr>
      <vt:lpstr>Den Leader Virtual Resources</vt:lpstr>
      <vt:lpstr>Example Virtual Den Meeting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Programming</dc:title>
  <dc:creator>Jason Pigg</dc:creator>
  <cp:lastModifiedBy>Ken Brunner</cp:lastModifiedBy>
  <cp:revision>3</cp:revision>
  <cp:lastPrinted>2020-12-07T13:27:04Z</cp:lastPrinted>
  <dcterms:created xsi:type="dcterms:W3CDTF">2020-12-01T18:43:38Z</dcterms:created>
  <dcterms:modified xsi:type="dcterms:W3CDTF">2020-12-07T18:46:24Z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0x01010032A7247F433DDD48B45B6547865BECE8</vt:lpwstr>
  </property>
</Properties>
</file>